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67" r:id="rId2"/>
    <p:sldMasterId id="2147483692" r:id="rId3"/>
    <p:sldMasterId id="2147483697" r:id="rId4"/>
  </p:sldMasterIdLst>
  <p:notesMasterIdLst>
    <p:notesMasterId r:id="rId21"/>
  </p:notesMasterIdLst>
  <p:sldIdLst>
    <p:sldId id="256" r:id="rId5"/>
    <p:sldId id="260" r:id="rId6"/>
    <p:sldId id="259" r:id="rId7"/>
    <p:sldId id="258" r:id="rId8"/>
    <p:sldId id="266" r:id="rId9"/>
    <p:sldId id="269" r:id="rId10"/>
    <p:sldId id="263" r:id="rId11"/>
    <p:sldId id="262" r:id="rId12"/>
    <p:sldId id="265" r:id="rId13"/>
    <p:sldId id="267" r:id="rId14"/>
    <p:sldId id="268" r:id="rId15"/>
    <p:sldId id="271" r:id="rId16"/>
    <p:sldId id="270" r:id="rId17"/>
    <p:sldId id="272" r:id="rId18"/>
    <p:sldId id="264" r:id="rId19"/>
    <p:sldId id="261" r:id="rId2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200"/>
    <a:srgbClr val="3B3C3E"/>
    <a:srgbClr val="77797C"/>
    <a:srgbClr val="000000"/>
    <a:srgbClr val="FD6D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149"/>
    <p:restoredTop sz="94651"/>
  </p:normalViewPr>
  <p:slideViewPr>
    <p:cSldViewPr snapToGrid="0" snapToObjects="1">
      <p:cViewPr>
        <p:scale>
          <a:sx n="103" d="100"/>
          <a:sy n="103" d="100"/>
        </p:scale>
        <p:origin x="1984" y="16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slide" Target="slides/slide16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Work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Effectiveness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3.0</c:v>
                </c:pt>
                <c:pt idx="3">
                  <c:v>5.0</c:v>
                </c:pt>
                <c:pt idx="4">
                  <c:v>7.0</c:v>
                </c:pt>
              </c:numCache>
            </c:numRef>
          </c:xVal>
          <c:yVal>
            <c:numRef>
              <c:f>Sheet1!$B$2:$B$6</c:f>
              <c:numCache>
                <c:formatCode>General</c:formatCode>
                <c:ptCount val="5"/>
                <c:pt idx="0">
                  <c:v>0.81</c:v>
                </c:pt>
                <c:pt idx="1">
                  <c:v>0.6</c:v>
                </c:pt>
                <c:pt idx="2">
                  <c:v>0.41</c:v>
                </c:pt>
                <c:pt idx="3">
                  <c:v>0.34</c:v>
                </c:pt>
                <c:pt idx="4">
                  <c:v>0.22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682317200"/>
        <c:axId val="-1667413968"/>
      </c:scatterChart>
      <c:valAx>
        <c:axId val="-16823172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Years since treatment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67413968"/>
        <c:crosses val="autoZero"/>
        <c:crossBetween val="midCat"/>
      </c:valAx>
      <c:valAx>
        <c:axId val="-16674139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823172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0.tiff>
</file>

<file path=ppt/media/image11.png>
</file>

<file path=ppt/media/image12.tiff>
</file>

<file path=ppt/media/image4.jpeg>
</file>

<file path=ppt/media/image5.jpeg>
</file>

<file path=ppt/media/image6.jp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A2C8AB-6D45-8D40-A389-86840A0379CC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35406B-85B0-5E41-B71F-FABC447D5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412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Trigeminal neuralgia is a chronic pain condition that causes</a:t>
            </a:r>
            <a:r>
              <a:rPr lang="en-US" baseline="0" dirty="0" smtClean="0"/>
              <a:t> intense pain from any stimulation of the face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arterio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-venous malformation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9016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>
                <a:effectLst/>
              </a:rPr>
              <a:t>Régis</a:t>
            </a:r>
            <a:r>
              <a:rPr lang="en-US" dirty="0" smtClean="0">
                <a:effectLst/>
              </a:rPr>
              <a:t>, J., </a:t>
            </a:r>
            <a:r>
              <a:rPr lang="en-US" dirty="0" err="1" smtClean="0">
                <a:effectLst/>
              </a:rPr>
              <a:t>Kerkerian-Legoff</a:t>
            </a:r>
            <a:r>
              <a:rPr lang="en-US" dirty="0" smtClean="0">
                <a:effectLst/>
              </a:rPr>
              <a:t>, L., Rey, M., Vial, M., </a:t>
            </a:r>
            <a:r>
              <a:rPr lang="en-US" dirty="0" err="1" smtClean="0">
                <a:effectLst/>
              </a:rPr>
              <a:t>Porcheron</a:t>
            </a:r>
            <a:r>
              <a:rPr lang="en-US" dirty="0" smtClean="0">
                <a:effectLst/>
              </a:rPr>
              <a:t>, D., </a:t>
            </a:r>
            <a:r>
              <a:rPr lang="en-US" dirty="0" err="1" smtClean="0">
                <a:effectLst/>
              </a:rPr>
              <a:t>Nieoullon</a:t>
            </a:r>
            <a:r>
              <a:rPr lang="en-US" dirty="0" smtClean="0">
                <a:effectLst/>
              </a:rPr>
              <a:t>, A., &amp; </a:t>
            </a:r>
            <a:r>
              <a:rPr lang="en-US" dirty="0" err="1" smtClean="0">
                <a:effectLst/>
              </a:rPr>
              <a:t>Peragut</a:t>
            </a:r>
            <a:r>
              <a:rPr lang="en-US" dirty="0" smtClean="0">
                <a:effectLst/>
              </a:rPr>
              <a:t>, J. C. (1996). First biochemical evidence of differential functional effects following Gamma Knife surgery. </a:t>
            </a:r>
            <a:r>
              <a:rPr lang="en-US" i="1" dirty="0" smtClean="0">
                <a:effectLst/>
              </a:rPr>
              <a:t>Stereotactic and Functional Neurosurgery</a:t>
            </a:r>
            <a:r>
              <a:rPr lang="en-US" dirty="0" smtClean="0">
                <a:effectLst/>
              </a:rPr>
              <a:t>, </a:t>
            </a:r>
            <a:r>
              <a:rPr lang="en-US" i="1" dirty="0" smtClean="0">
                <a:effectLst/>
              </a:rPr>
              <a:t>66 </a:t>
            </a:r>
            <a:r>
              <a:rPr lang="en-US" i="1" dirty="0" err="1" smtClean="0">
                <a:effectLst/>
              </a:rPr>
              <a:t>Suppl</a:t>
            </a:r>
            <a:r>
              <a:rPr lang="en-US" i="1" dirty="0" smtClean="0">
                <a:effectLst/>
              </a:rPr>
              <a:t> 1</a:t>
            </a:r>
            <a:r>
              <a:rPr lang="en-US" dirty="0" smtClean="0">
                <a:effectLst/>
              </a:rPr>
              <a:t>, 29–38. Retrieved from http://</a:t>
            </a:r>
            <a:r>
              <a:rPr lang="en-US" dirty="0" err="1" smtClean="0">
                <a:effectLst/>
              </a:rPr>
              <a:t>www.ncbi.nlm.nih.gov</a:t>
            </a:r>
            <a:r>
              <a:rPr lang="en-US" dirty="0" smtClean="0">
                <a:effectLst/>
              </a:rPr>
              <a:t>/</a:t>
            </a:r>
            <a:r>
              <a:rPr lang="en-US" dirty="0" err="1" smtClean="0">
                <a:effectLst/>
              </a:rPr>
              <a:t>pubmed</a:t>
            </a:r>
            <a:r>
              <a:rPr lang="en-US" dirty="0" smtClean="0">
                <a:effectLst/>
              </a:rPr>
              <a:t>/9032842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2429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precise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966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2-3 times more dose</a:t>
            </a:r>
            <a:r>
              <a:rPr lang="en-US" baseline="0" dirty="0" smtClean="0"/>
              <a:t> to the healthy brain with LINAC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8677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effectLst/>
              </a:rPr>
              <a:t>Chin, L. S., Lazio, B. E., Biggins, T., &amp; Amin, P. (2000). Acute complications following gamma knife radiosurgery are rare. </a:t>
            </a:r>
            <a:r>
              <a:rPr lang="en-US" i="1" dirty="0" smtClean="0">
                <a:effectLst/>
              </a:rPr>
              <a:t>Surgical Neurology</a:t>
            </a:r>
            <a:r>
              <a:rPr lang="en-US" dirty="0" smtClean="0">
                <a:effectLst/>
              </a:rPr>
              <a:t>, </a:t>
            </a:r>
            <a:r>
              <a:rPr lang="en-US" i="1" dirty="0" smtClean="0">
                <a:effectLst/>
              </a:rPr>
              <a:t>53</a:t>
            </a:r>
            <a:r>
              <a:rPr lang="en-US" dirty="0" smtClean="0">
                <a:effectLst/>
              </a:rPr>
              <a:t>(5), 498–502. https://</a:t>
            </a:r>
            <a:r>
              <a:rPr lang="en-US" dirty="0" err="1" smtClean="0">
                <a:effectLst/>
              </a:rPr>
              <a:t>doi.org</a:t>
            </a:r>
            <a:r>
              <a:rPr lang="en-US" dirty="0" smtClean="0">
                <a:effectLst/>
              </a:rPr>
              <a:t>/10.1016/S0090-3019(00)00219-6</a:t>
            </a:r>
          </a:p>
          <a:p>
            <a:r>
              <a:rPr lang="en-US" dirty="0" smtClean="0"/>
              <a:t>Study looked at complications within</a:t>
            </a:r>
            <a:r>
              <a:rPr lang="en-US" baseline="0" dirty="0" smtClean="0"/>
              <a:t> 7 days after surgery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440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cells don’t die</a:t>
            </a:r>
            <a:r>
              <a:rPr lang="en-US" baseline="0" dirty="0" smtClean="0"/>
              <a:t> though!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8382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Treatment effectiveness</a:t>
            </a:r>
            <a:r>
              <a:rPr lang="en-US" baseline="0" dirty="0" smtClean="0"/>
              <a:t> from 75 </a:t>
            </a:r>
            <a:r>
              <a:rPr lang="en-US" baseline="0" dirty="0" err="1" smtClean="0"/>
              <a:t>Gy</a:t>
            </a:r>
            <a:r>
              <a:rPr lang="en-US" baseline="0" dirty="0" smtClean="0"/>
              <a:t> GKS vs time. One third of these patients had already had 1-3 physical surgeries. Response duration was better if you had never had physical surgery. Other experiment showed 26/52 patients experienced pain relief (not TN)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Found 2 studies confirming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>
                <a:effectLst/>
              </a:rPr>
              <a:t>Dhople</a:t>
            </a:r>
            <a:r>
              <a:rPr lang="en-US" dirty="0" smtClean="0">
                <a:effectLst/>
              </a:rPr>
              <a:t>, A. A., Adams, J. R., Maggio, W. W., Naqvi, S. A., Regine, W. F., &amp; Kwok, Y. (2009). Long-term outcomes of Gamma Knife radiosurgery for classic trigeminal neuralgia: implications of treatment and critical review of the literature. </a:t>
            </a:r>
            <a:r>
              <a:rPr lang="en-US" i="1" dirty="0" smtClean="0">
                <a:effectLst/>
              </a:rPr>
              <a:t>Journal of Neurosurgery</a:t>
            </a:r>
            <a:r>
              <a:rPr lang="en-US" dirty="0" smtClean="0">
                <a:effectLst/>
              </a:rPr>
              <a:t>, </a:t>
            </a:r>
            <a:r>
              <a:rPr lang="en-US" i="1" dirty="0" smtClean="0">
                <a:effectLst/>
              </a:rPr>
              <a:t>111</a:t>
            </a:r>
            <a:r>
              <a:rPr lang="en-US" dirty="0" smtClean="0">
                <a:effectLst/>
              </a:rPr>
              <a:t>(2), 351–358. https://</a:t>
            </a:r>
            <a:r>
              <a:rPr lang="en-US" dirty="0" err="1" smtClean="0">
                <a:effectLst/>
              </a:rPr>
              <a:t>doi.org</a:t>
            </a:r>
            <a:r>
              <a:rPr lang="en-US" dirty="0" smtClean="0">
                <a:effectLst/>
              </a:rPr>
              <a:t>/10.3171/2009.2.JNS08977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0049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>
                <a:effectLst/>
              </a:rPr>
              <a:t>Ohye</a:t>
            </a:r>
            <a:r>
              <a:rPr lang="en-US" dirty="0" smtClean="0">
                <a:effectLst/>
              </a:rPr>
              <a:t>, C., Higuchi, Y., </a:t>
            </a:r>
            <a:r>
              <a:rPr lang="en-US" dirty="0" err="1" smtClean="0">
                <a:effectLst/>
              </a:rPr>
              <a:t>Shibazaki</a:t>
            </a:r>
            <a:r>
              <a:rPr lang="en-US" dirty="0" smtClean="0">
                <a:effectLst/>
              </a:rPr>
              <a:t>, T., Hashimoto, T., Koyama, T., Hirai, T., … Yamashiro, K. (2012). Gamma Knife </a:t>
            </a:r>
            <a:r>
              <a:rPr lang="en-US" dirty="0" err="1" smtClean="0">
                <a:effectLst/>
              </a:rPr>
              <a:t>Thalamotomy</a:t>
            </a:r>
            <a:r>
              <a:rPr lang="en-US" dirty="0" smtClean="0">
                <a:effectLst/>
              </a:rPr>
              <a:t> for Parkinson Disease and Essential Tremor. </a:t>
            </a:r>
            <a:r>
              <a:rPr lang="en-US" i="1" dirty="0" smtClean="0">
                <a:effectLst/>
              </a:rPr>
              <a:t>Neurosurgery</a:t>
            </a:r>
            <a:r>
              <a:rPr lang="en-US" dirty="0" smtClean="0">
                <a:effectLst/>
              </a:rPr>
              <a:t>, </a:t>
            </a:r>
            <a:r>
              <a:rPr lang="en-US" i="1" dirty="0" smtClean="0">
                <a:effectLst/>
              </a:rPr>
              <a:t>70</a:t>
            </a:r>
            <a:r>
              <a:rPr lang="en-US" dirty="0" smtClean="0">
                <a:effectLst/>
              </a:rPr>
              <a:t>(3), 526–536. https://</a:t>
            </a:r>
            <a:r>
              <a:rPr lang="en-US" dirty="0" err="1" smtClean="0">
                <a:effectLst/>
              </a:rPr>
              <a:t>doi.org</a:t>
            </a:r>
            <a:r>
              <a:rPr lang="en-US" dirty="0" smtClean="0">
                <a:effectLst/>
              </a:rPr>
              <a:t>/10.1227/NEU.0b013e3182350893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1818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>
                <a:effectLst/>
              </a:rPr>
              <a:t>Régis</a:t>
            </a:r>
            <a:r>
              <a:rPr lang="en-US" dirty="0" smtClean="0">
                <a:effectLst/>
              </a:rPr>
              <a:t>, J., </a:t>
            </a:r>
            <a:r>
              <a:rPr lang="en-US" dirty="0" err="1" smtClean="0">
                <a:effectLst/>
              </a:rPr>
              <a:t>Bartolomei</a:t>
            </a:r>
            <a:r>
              <a:rPr lang="en-US" dirty="0" smtClean="0">
                <a:effectLst/>
              </a:rPr>
              <a:t>, F., Rey, M., </a:t>
            </a:r>
            <a:r>
              <a:rPr lang="en-US" dirty="0" err="1" smtClean="0">
                <a:effectLst/>
              </a:rPr>
              <a:t>Genton</a:t>
            </a:r>
            <a:r>
              <a:rPr lang="en-US" dirty="0" smtClean="0">
                <a:effectLst/>
              </a:rPr>
              <a:t>, P., </a:t>
            </a:r>
            <a:r>
              <a:rPr lang="en-US" dirty="0" err="1" smtClean="0">
                <a:effectLst/>
              </a:rPr>
              <a:t>Dravet</a:t>
            </a:r>
            <a:r>
              <a:rPr lang="en-US" dirty="0" smtClean="0">
                <a:effectLst/>
              </a:rPr>
              <a:t>, C., </a:t>
            </a:r>
            <a:r>
              <a:rPr lang="en-US" dirty="0" err="1" smtClean="0">
                <a:effectLst/>
              </a:rPr>
              <a:t>Semah</a:t>
            </a:r>
            <a:r>
              <a:rPr lang="en-US" dirty="0" smtClean="0">
                <a:effectLst/>
              </a:rPr>
              <a:t>, F., … </a:t>
            </a:r>
            <a:r>
              <a:rPr lang="en-US" dirty="0" err="1" smtClean="0">
                <a:effectLst/>
              </a:rPr>
              <a:t>Peragut</a:t>
            </a:r>
            <a:r>
              <a:rPr lang="en-US" dirty="0" smtClean="0">
                <a:effectLst/>
              </a:rPr>
              <a:t>, J.-C. C. (1999). Gamma knife surgery for mesial temporal lobe epilepsy. </a:t>
            </a:r>
            <a:r>
              <a:rPr lang="en-US" i="1" dirty="0" err="1" smtClean="0">
                <a:effectLst/>
              </a:rPr>
              <a:t>Epilepsia</a:t>
            </a:r>
            <a:r>
              <a:rPr lang="en-US" dirty="0" smtClean="0">
                <a:effectLst/>
              </a:rPr>
              <a:t>, </a:t>
            </a:r>
            <a:r>
              <a:rPr lang="en-US" i="1" dirty="0" smtClean="0">
                <a:effectLst/>
              </a:rPr>
              <a:t>40</a:t>
            </a:r>
            <a:r>
              <a:rPr lang="en-US" dirty="0" smtClean="0">
                <a:effectLst/>
              </a:rPr>
              <a:t>(11), 1551–1556. https://</a:t>
            </a:r>
            <a:r>
              <a:rPr lang="en-US" dirty="0" err="1" smtClean="0">
                <a:effectLst/>
              </a:rPr>
              <a:t>doi.org</a:t>
            </a:r>
            <a:r>
              <a:rPr lang="en-US" dirty="0" smtClean="0">
                <a:effectLst/>
              </a:rPr>
              <a:t>/10.1111/j.0013-9580.2005.53904.x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492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EVEN IS THIS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effectLst/>
              </a:rPr>
              <a:t>Lopes, A. C., Greenberg, B. D., </a:t>
            </a:r>
            <a:r>
              <a:rPr lang="en-US" dirty="0" err="1" smtClean="0">
                <a:effectLst/>
              </a:rPr>
              <a:t>Canteras</a:t>
            </a:r>
            <a:r>
              <a:rPr lang="en-US" dirty="0" smtClean="0">
                <a:effectLst/>
              </a:rPr>
              <a:t>, M. M., </a:t>
            </a:r>
            <a:r>
              <a:rPr lang="en-US" dirty="0" err="1" smtClean="0">
                <a:effectLst/>
              </a:rPr>
              <a:t>Batistuzzo</a:t>
            </a:r>
            <a:r>
              <a:rPr lang="en-US" dirty="0" smtClean="0">
                <a:effectLst/>
              </a:rPr>
              <a:t>, M. C., </a:t>
            </a:r>
            <a:r>
              <a:rPr lang="en-US" dirty="0" err="1" smtClean="0">
                <a:effectLst/>
              </a:rPr>
              <a:t>Hoexter</a:t>
            </a:r>
            <a:r>
              <a:rPr lang="en-US" dirty="0" smtClean="0">
                <a:effectLst/>
              </a:rPr>
              <a:t>, M. Q., </a:t>
            </a:r>
            <a:r>
              <a:rPr lang="en-US" dirty="0" err="1" smtClean="0">
                <a:effectLst/>
              </a:rPr>
              <a:t>Gentil</a:t>
            </a:r>
            <a:r>
              <a:rPr lang="en-US" dirty="0" smtClean="0">
                <a:effectLst/>
              </a:rPr>
              <a:t>, A. F., … Miguel, E. C. (2014). Gamma Ventral Capsulotomy for Obsessive-Compulsive Disorder. </a:t>
            </a:r>
            <a:r>
              <a:rPr lang="en-US" i="1" dirty="0" smtClean="0">
                <a:effectLst/>
              </a:rPr>
              <a:t>JAMA Psychiatry</a:t>
            </a:r>
            <a:r>
              <a:rPr lang="en-US" dirty="0" smtClean="0">
                <a:effectLst/>
              </a:rPr>
              <a:t>, </a:t>
            </a:r>
            <a:r>
              <a:rPr lang="en-US" i="1" dirty="0" smtClean="0">
                <a:effectLst/>
              </a:rPr>
              <a:t>71</a:t>
            </a:r>
            <a:r>
              <a:rPr lang="en-US" dirty="0" smtClean="0">
                <a:effectLst/>
              </a:rPr>
              <a:t>(9), 1066. https://</a:t>
            </a:r>
            <a:r>
              <a:rPr lang="en-US" dirty="0" err="1" smtClean="0">
                <a:effectLst/>
              </a:rPr>
              <a:t>doi.org</a:t>
            </a:r>
            <a:r>
              <a:rPr lang="en-US" dirty="0" smtClean="0">
                <a:effectLst/>
              </a:rPr>
              <a:t>/10.1001/jamapsychiatry.2014.1193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386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2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4302329" y="2860001"/>
            <a:ext cx="576292" cy="579728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790436"/>
            <a:ext cx="8229600" cy="857250"/>
          </a:xfrm>
        </p:spPr>
        <p:txBody>
          <a:bodyPr/>
          <a:lstStyle>
            <a:lvl1pPr algn="ctr">
              <a:defRPr>
                <a:solidFill>
                  <a:srgbClr val="3B3C3E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371600" y="1723725"/>
            <a:ext cx="6400800" cy="917756"/>
          </a:xfrm>
        </p:spPr>
        <p:txBody>
          <a:bodyPr/>
          <a:lstStyle>
            <a:lvl1pPr marL="0" indent="0" algn="ctr">
              <a:buNone/>
              <a:defRPr>
                <a:solidFill>
                  <a:srgbClr val="3B3C3E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4747654"/>
            <a:ext cx="9144000" cy="395846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UT_logo_RGB.eps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t="-7063" r="-4562" b="-7766"/>
          <a:stretch/>
        </p:blipFill>
        <p:spPr>
          <a:xfrm>
            <a:off x="3615775" y="2834640"/>
            <a:ext cx="2039112" cy="141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19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2800" b="1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3662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 Section Header">
    <p:bg>
      <p:bgPr>
        <a:solidFill>
          <a:srgbClr val="FF82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pPr/>
              <a:t>12/4/17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2800" b="1" cap="all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47444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5550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t>12/4/17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1545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t>12/4/17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6577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ctr">
              <a:defRPr sz="2000" b="1">
                <a:solidFill>
                  <a:srgbClr val="3B3C3E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 algn="ctr">
              <a:buNone/>
              <a:defRPr sz="1400">
                <a:solidFill>
                  <a:srgbClr val="3B3C3E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009650" cy="273844"/>
          </a:xfrm>
          <a:prstGeom prst="rect">
            <a:avLst/>
          </a:prstGeom>
        </p:spPr>
        <p:txBody>
          <a:bodyPr/>
          <a:lstStyle/>
          <a:p>
            <a:fld id="{F5BA7003-00DC-104B-92AD-B7A90026C1F9}" type="datetimeFigureOut">
              <a:rPr lang="en-US" smtClean="0"/>
              <a:t>12/4/17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6685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6245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9731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009650" cy="273844"/>
          </a:xfrm>
          <a:prstGeom prst="rect">
            <a:avLst/>
          </a:prstGeom>
        </p:spPr>
        <p:txBody>
          <a:bodyPr/>
          <a:lstStyle/>
          <a:p>
            <a:fld id="{4B469F6A-6969-FD40-8D37-C59213B3D641}" type="datetimeFigureOut">
              <a:rPr lang="en-US" smtClean="0"/>
              <a:pPr/>
              <a:t>12/4/17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5FC0D8-608D-084B-A5CE-4343663DF3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5143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4114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with Overlai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5143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934766"/>
            <a:ext cx="8229600" cy="857250"/>
          </a:xfrm>
        </p:spPr>
        <p:txBody>
          <a:bodyPr>
            <a:normAutofit/>
          </a:bodyPr>
          <a:lstStyle>
            <a:lvl1pPr algn="ctr">
              <a:defRPr sz="4000" b="1" spc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pPr/>
              <a:t>12/4/17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728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hoto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009650" cy="273844"/>
          </a:xfrm>
          <a:prstGeom prst="rect">
            <a:avLst/>
          </a:prstGeom>
        </p:spPr>
        <p:txBody>
          <a:bodyPr/>
          <a:lstStyle/>
          <a:p>
            <a:fld id="{4B469F6A-6969-FD40-8D37-C59213B3D641}" type="datetimeFigureOut">
              <a:rPr lang="en-US" smtClean="0"/>
              <a:pPr/>
              <a:t>12/4/17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46685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6245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5FC0D8-608D-084B-A5CE-4343663DF3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idx="1"/>
          </p:nvPr>
        </p:nvSpPr>
        <p:spPr>
          <a:xfrm>
            <a:off x="277908" y="1773936"/>
            <a:ext cx="4240119" cy="2883952"/>
          </a:xfrm>
        </p:spPr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77905" y="171450"/>
            <a:ext cx="2057400" cy="1529334"/>
          </a:xfrm>
        </p:spPr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2460625" y="171450"/>
            <a:ext cx="2057400" cy="1529334"/>
          </a:xfrm>
        </p:spPr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990444" y="563945"/>
            <a:ext cx="3799498" cy="1191695"/>
          </a:xfrm>
        </p:spPr>
        <p:txBody>
          <a:bodyPr anchor="b"/>
          <a:lstStyle>
            <a:lvl1pPr algn="ct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4990444" y="1755639"/>
            <a:ext cx="3799498" cy="290225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807534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Photo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009650" cy="273844"/>
          </a:xfrm>
          <a:prstGeom prst="rect">
            <a:avLst/>
          </a:prstGeom>
        </p:spPr>
        <p:txBody>
          <a:bodyPr/>
          <a:lstStyle/>
          <a:p>
            <a:fld id="{4B469F6A-6969-FD40-8D37-C59213B3D641}" type="datetimeFigureOut">
              <a:rPr lang="en-US" smtClean="0"/>
              <a:pPr/>
              <a:t>12/4/17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46685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6245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5FC0D8-608D-084B-A5CE-4343663DF3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idx="1"/>
          </p:nvPr>
        </p:nvSpPr>
        <p:spPr>
          <a:xfrm>
            <a:off x="277908" y="1773936"/>
            <a:ext cx="4240119" cy="2883952"/>
          </a:xfrm>
        </p:spPr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77905" y="171450"/>
            <a:ext cx="2057400" cy="1529334"/>
          </a:xfrm>
        </p:spPr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2460625" y="171450"/>
            <a:ext cx="2057400" cy="1529334"/>
          </a:xfrm>
        </p:spPr>
      </p:sp>
      <p:sp>
        <p:nvSpPr>
          <p:cNvPr id="9" name="Picture Placeholder 4"/>
          <p:cNvSpPr>
            <a:spLocks noGrp="1"/>
          </p:cNvSpPr>
          <p:nvPr>
            <p:ph type="pic" idx="15"/>
          </p:nvPr>
        </p:nvSpPr>
        <p:spPr>
          <a:xfrm>
            <a:off x="4670427" y="171450"/>
            <a:ext cx="4240119" cy="2883952"/>
          </a:xfrm>
        </p:spPr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4670424" y="3131933"/>
            <a:ext cx="2057400" cy="1529334"/>
          </a:xfrm>
        </p:spPr>
      </p:sp>
      <p:sp>
        <p:nvSpPr>
          <p:cNvPr id="11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6853144" y="3131933"/>
            <a:ext cx="2057400" cy="1529334"/>
          </a:xfrm>
        </p:spPr>
      </p:sp>
    </p:spTree>
    <p:extLst>
      <p:ext uri="{BB962C8B-B14F-4D97-AF65-F5344CB8AC3E}">
        <p14:creationId xmlns:p14="http://schemas.microsoft.com/office/powerpoint/2010/main" val="1589478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: Big Orange">
    <p:bg>
      <p:bgPr>
        <a:solidFill>
          <a:srgbClr val="FF82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87419"/>
            <a:ext cx="8229600" cy="85725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1371600" y="2020708"/>
            <a:ext cx="6400800" cy="91775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5" name="Picture 4" descr="UT_logo_KNOCKOU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89179" y="3015970"/>
            <a:ext cx="1965643" cy="1318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572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"/>
            <a:ext cx="7772400" cy="671513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280302" cy="273844"/>
          </a:xfrm>
          <a:prstGeom prst="rect">
            <a:avLst/>
          </a:prstGeom>
        </p:spPr>
        <p:txBody>
          <a:bodyPr/>
          <a:lstStyle/>
          <a:p>
            <a:fld id="{CB016D1E-C240-F54C-B964-4E8AE0DA4492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37502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33102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1246A90C-EDD6-534A-836B-F35EA6B6A50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685800" y="847726"/>
            <a:ext cx="7772400" cy="37766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1916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: Big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3495910"/>
            <a:ext cx="9144000" cy="1647591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371600" y="161802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685800" y="297534"/>
            <a:ext cx="7772400" cy="110251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8" name="Picture 7" descr="UT_logo_KNOCKOU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78724" y="3742520"/>
            <a:ext cx="1598055" cy="107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79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: Minimal Ident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94389"/>
            <a:ext cx="7772400" cy="1102519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311219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4637997"/>
            <a:ext cx="9144000" cy="50550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UT_logo_RIGHT_KNOCKOUT.eps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8146" y="4728769"/>
            <a:ext cx="1461427" cy="32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41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: Your Custom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4950346" cy="5143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4950346" y="0"/>
            <a:ext cx="4193654" cy="5143500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950346" y="205979"/>
            <a:ext cx="4193654" cy="2659847"/>
          </a:xfrm>
        </p:spPr>
        <p:txBody>
          <a:bodyPr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7" name="Picture 6" descr="UT_logo_KNOCKOU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31259" y="3235296"/>
            <a:ext cx="1831828" cy="1228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0359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: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yresJosh.jp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218487" y="1"/>
            <a:ext cx="10370676" cy="5151309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4564442" y="0"/>
            <a:ext cx="4193654" cy="5143500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4442" y="205979"/>
            <a:ext cx="4193654" cy="2659847"/>
          </a:xfrm>
        </p:spPr>
        <p:txBody>
          <a:bodyPr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7" name="Picture 6" descr="UT_logo_KNOCKOUT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70627" y="3235296"/>
            <a:ext cx="1781284" cy="1195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498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: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flag2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"/>
            <a:ext cx="9144000" cy="5159531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4564442" y="0"/>
            <a:ext cx="4193654" cy="5143500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564442" y="486966"/>
            <a:ext cx="4193654" cy="2370534"/>
          </a:xfrm>
        </p:spPr>
        <p:txBody>
          <a:bodyPr anchor="ctr">
            <a:norm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8" name="Picture 7" descr="UT_logo_KNOCKOUT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72655" y="3235296"/>
            <a:ext cx="1777228" cy="119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8993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B3C3E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3B3C3E"/>
                </a:solidFill>
              </a:defRPr>
            </a:lvl1pPr>
            <a:lvl2pPr>
              <a:defRPr>
                <a:solidFill>
                  <a:srgbClr val="3B3C3E"/>
                </a:solidFill>
              </a:defRPr>
            </a:lvl2pPr>
            <a:lvl3pPr>
              <a:defRPr>
                <a:solidFill>
                  <a:srgbClr val="3B3C3E"/>
                </a:solidFill>
              </a:defRPr>
            </a:lvl3pPr>
            <a:lvl4pPr>
              <a:defRPr>
                <a:solidFill>
                  <a:srgbClr val="3B3C3E"/>
                </a:solidFill>
              </a:defRPr>
            </a:lvl4pPr>
            <a:lvl5pPr>
              <a:defRPr>
                <a:solidFill>
                  <a:srgbClr val="3B3C3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3" y="4767264"/>
            <a:ext cx="1397863" cy="273844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F5BA7003-00DC-104B-92AD-B7A90026C1F9}" type="datetimeFigureOut">
              <a:rPr lang="en-US" smtClean="0"/>
              <a:pPr/>
              <a:t>12/4/17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55063" y="4767264"/>
            <a:ext cx="2895600" cy="273844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50663" y="4767264"/>
            <a:ext cx="2133600" cy="273844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7770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Text Block">
    <p:bg>
      <p:bgPr>
        <a:solidFill>
          <a:srgbClr val="FF82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672166"/>
            <a:ext cx="8229600" cy="857250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>
            <a:r>
              <a:rPr lang="en-US" dirty="0" smtClean="0"/>
              <a:t>“Click to edit Master title style”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pPr/>
              <a:t>12/4/17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8495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4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4.xml"/><Relationship Id="rId8" Type="http://schemas.openxmlformats.org/officeDocument/2006/relationships/theme" Target="../theme/theme2.xml"/><Relationship Id="rId9" Type="http://schemas.openxmlformats.org/officeDocument/2006/relationships/image" Target="../media/image3.emf"/><Relationship Id="rId1" Type="http://schemas.openxmlformats.org/officeDocument/2006/relationships/slideLayout" Target="../slideLayouts/slideLayout8.xml"/><Relationship Id="rId2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theme" Target="../theme/theme3.xml"/><Relationship Id="rId7" Type="http://schemas.openxmlformats.org/officeDocument/2006/relationships/image" Target="../media/image3.emf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theme" Target="../theme/theme4.xml"/><Relationship Id="rId3" Type="http://schemas.openxmlformats.org/officeDocument/2006/relationships/image" Target="../media/image3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142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664" r:id="rId2"/>
    <p:sldLayoutId id="2147483661" r:id="rId3"/>
    <p:sldLayoutId id="2147483649" r:id="rId4"/>
    <p:sldLayoutId id="2147483700" r:id="rId5"/>
    <p:sldLayoutId id="2147483663" r:id="rId6"/>
    <p:sldLayoutId id="2147483696" r:id="rId7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0" indent="0" algn="ctr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rgbClr val="77797C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4637997"/>
            <a:ext cx="9144000" cy="50550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UT_logo_RIGHT_KNOCKOUT.eps"/>
          <p:cNvPicPr>
            <a:picLocks noChangeAspect="1"/>
          </p:cNvPicPr>
          <p:nvPr userDrawn="1"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8146" y="4728769"/>
            <a:ext cx="1461427" cy="32610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3" y="4767264"/>
            <a:ext cx="13106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F5BA7003-00DC-104B-92AD-B7A90026C1F9}" type="datetimeFigureOut">
              <a:rPr lang="en-US" smtClean="0"/>
              <a:pPr/>
              <a:t>12/4/17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67809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67371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319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91" r:id="rId2"/>
    <p:sldLayoutId id="2147483670" r:id="rId3"/>
    <p:sldLayoutId id="2147483701" r:id="rId4"/>
    <p:sldLayoutId id="2147483671" r:id="rId5"/>
    <p:sldLayoutId id="2147483672" r:id="rId6"/>
    <p:sldLayoutId id="2147483674" r:id="rId7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4400" b="1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B3C3E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4637997"/>
            <a:ext cx="9144000" cy="50550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UT_logo_RIGHT_KNOCKOUT.eps"/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8146" y="4728769"/>
            <a:ext cx="1461427" cy="32610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3" y="4767264"/>
            <a:ext cx="13106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F5BA7003-00DC-104B-92AD-B7A90026C1F9}" type="datetimeFigureOut">
              <a:rPr lang="en-US" smtClean="0"/>
              <a:pPr/>
              <a:t>12/4/17</a:t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67809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67371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070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93" r:id="rId2"/>
    <p:sldLayoutId id="2147483699" r:id="rId3"/>
    <p:sldLayoutId id="2147483694" r:id="rId4"/>
    <p:sldLayoutId id="2147483695" r:id="rId5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B3C3E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4637997"/>
            <a:ext cx="9144000" cy="50550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UT_logo_RIGHT_KNOCKOUT.eps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8146" y="4728769"/>
            <a:ext cx="1461427" cy="32610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3" y="4767264"/>
            <a:ext cx="13106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F5BA7003-00DC-104B-92AD-B7A90026C1F9}" type="datetimeFigureOut">
              <a:rPr lang="en-US" smtClean="0"/>
              <a:pPr/>
              <a:t>12/4/17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67809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67371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285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B3C3E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Gamma Knife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45231" y="20342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2270" y="3357440"/>
            <a:ext cx="1791730" cy="178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55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disorder treatment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T</a:t>
            </a:r>
            <a:r>
              <a:rPr lang="en-US" b="1" dirty="0" smtClean="0"/>
              <a:t>rigeminal Neuralgia</a:t>
            </a:r>
            <a:r>
              <a:rPr lang="en-US" b="1" dirty="0"/>
              <a:t> </a:t>
            </a:r>
            <a:r>
              <a:rPr lang="en-US" dirty="0" smtClean="0"/>
              <a:t>10-year follow up study: bothersome in &lt;2% of patients</a:t>
            </a:r>
          </a:p>
          <a:p>
            <a:r>
              <a:rPr lang="en-US" b="1" dirty="0" smtClean="0"/>
              <a:t>Epilepsy</a:t>
            </a:r>
            <a:r>
              <a:rPr lang="en-US" dirty="0"/>
              <a:t> </a:t>
            </a:r>
            <a:r>
              <a:rPr lang="en-US" dirty="0" smtClean="0"/>
              <a:t>seizure cessation in epilepsy patients treated for AVT, biochemical changes in rats</a:t>
            </a:r>
          </a:p>
          <a:p>
            <a:r>
              <a:rPr lang="en-US" b="1" dirty="0" smtClean="0"/>
              <a:t>OCD</a:t>
            </a:r>
            <a:r>
              <a:rPr lang="en-US" dirty="0" smtClean="0"/>
              <a:t> ~50% of patients responded to gamma knife capsulotomy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86864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Trigeminal Neuralgia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41597538"/>
              </p:ext>
            </p:extLst>
          </p:nvPr>
        </p:nvGraphicFramePr>
        <p:xfrm>
          <a:off x="457200" y="1200151"/>
          <a:ext cx="8538519" cy="33944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225423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Parkinson Disease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4399005" cy="3394472"/>
          </a:xfrm>
        </p:spPr>
        <p:txBody>
          <a:bodyPr/>
          <a:lstStyle/>
          <a:p>
            <a:r>
              <a:rPr lang="en-US" dirty="0" smtClean="0"/>
              <a:t>Japanese study</a:t>
            </a:r>
          </a:p>
          <a:p>
            <a:r>
              <a:rPr lang="en-US" dirty="0" smtClean="0"/>
              <a:t>72 treated, 53 completed follow-up</a:t>
            </a:r>
          </a:p>
          <a:p>
            <a:r>
              <a:rPr lang="en-US" dirty="0" smtClean="0"/>
              <a:t>43 evaluated as “excellent or good results”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6205" y="1200151"/>
            <a:ext cx="4046837" cy="303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856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Epilepsy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AVM patients with epilepsy noted having lower seizure rates post GK</a:t>
            </a:r>
          </a:p>
          <a:p>
            <a:r>
              <a:rPr lang="en-US" dirty="0" err="1" smtClean="0"/>
              <a:t>Amygdalohippocampectomy</a:t>
            </a:r>
            <a:endParaRPr lang="en-US" dirty="0" smtClean="0"/>
          </a:p>
          <a:p>
            <a:r>
              <a:rPr lang="en-US" dirty="0" smtClean="0"/>
              <a:t>6/7 patients seizure-free at 61 months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324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Obsessive Compulsive Disorder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16 patients, half given </a:t>
            </a:r>
            <a:r>
              <a:rPr lang="en-US" dirty="0"/>
              <a:t>gamma ventral capsulotomy</a:t>
            </a:r>
            <a:endParaRPr lang="en-US" dirty="0" smtClean="0"/>
          </a:p>
          <a:p>
            <a:r>
              <a:rPr lang="en-US" dirty="0" smtClean="0"/>
              <a:t>5/8 in experimental group responded to treatment at ~5 years</a:t>
            </a:r>
          </a:p>
          <a:p>
            <a:r>
              <a:rPr lang="en-US" dirty="0" smtClean="0"/>
              <a:t>4 of control group got treatment later, 2/4 effective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3678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effects?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Experiment with rats</a:t>
            </a:r>
          </a:p>
          <a:p>
            <a:r>
              <a:rPr lang="en-US" dirty="0" smtClean="0"/>
              <a:t>“</a:t>
            </a:r>
            <a:r>
              <a:rPr lang="en-US" dirty="0"/>
              <a:t>Differential effects were first observed between glutamate decarboxylase and choline acetyltransferase, and secondarily between excitatory amino acids (AAs) and non-excitatory AAs, particularly gamma-aminobutyric acid</a:t>
            </a:r>
            <a:r>
              <a:rPr lang="en-US" dirty="0" smtClean="0"/>
              <a:t>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788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18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Co-60 sources</a:t>
            </a:r>
          </a:p>
          <a:p>
            <a:r>
              <a:rPr lang="en-US" dirty="0" smtClean="0"/>
              <a:t>~30 Ci each</a:t>
            </a:r>
          </a:p>
          <a:p>
            <a:r>
              <a:rPr lang="en-US" dirty="0" smtClean="0"/>
              <a:t>Collimator focused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4043" y="211116"/>
            <a:ext cx="3212757" cy="438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98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200151"/>
            <a:ext cx="4112206" cy="339447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Developed by Lars </a:t>
            </a:r>
            <a:r>
              <a:rPr lang="en-US" dirty="0" err="1" smtClean="0"/>
              <a:t>Leksell</a:t>
            </a:r>
            <a:r>
              <a:rPr lang="en-US" dirty="0" smtClean="0"/>
              <a:t> in Stockholm</a:t>
            </a:r>
          </a:p>
          <a:p>
            <a:r>
              <a:rPr lang="en-US" dirty="0" smtClean="0"/>
              <a:t>Treat small tumors in brain</a:t>
            </a:r>
          </a:p>
          <a:p>
            <a:r>
              <a:rPr lang="en-US" dirty="0" smtClean="0"/>
              <a:t>Useful in other cases (AVM)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9407" y="1588343"/>
            <a:ext cx="4395985" cy="261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096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with LINAC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LINAC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Larger treatment volumes</a:t>
            </a:r>
          </a:p>
          <a:p>
            <a:r>
              <a:rPr lang="en-US" dirty="0" smtClean="0"/>
              <a:t>Repairs/servicing required more often</a:t>
            </a:r>
          </a:p>
          <a:p>
            <a:r>
              <a:rPr lang="en-US" dirty="0" smtClean="0"/>
              <a:t>Estimated life around 10 years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Gamma Knife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Smaller treatment volumes</a:t>
            </a:r>
          </a:p>
          <a:p>
            <a:r>
              <a:rPr lang="en-US" dirty="0" smtClean="0"/>
              <a:t>Higher acquisition costs</a:t>
            </a:r>
          </a:p>
          <a:p>
            <a:r>
              <a:rPr lang="en-US" dirty="0" smtClean="0"/>
              <a:t>Lower operating costs</a:t>
            </a:r>
          </a:p>
          <a:p>
            <a:r>
              <a:rPr lang="en-US" dirty="0" smtClean="0"/>
              <a:t>20 year service life</a:t>
            </a:r>
          </a:p>
          <a:p>
            <a:r>
              <a:rPr lang="en-US" dirty="0" smtClean="0"/>
              <a:t>Replace sources 5-7 years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87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comparison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LINAC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Fractionated doses</a:t>
            </a:r>
          </a:p>
          <a:p>
            <a:r>
              <a:rPr lang="en-US" dirty="0" smtClean="0"/>
              <a:t>More dose leakage</a:t>
            </a:r>
          </a:p>
          <a:p>
            <a:r>
              <a:rPr lang="en-US" dirty="0" smtClean="0"/>
              <a:t>Source/beam moves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Gamma Knife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Brain only!</a:t>
            </a:r>
          </a:p>
          <a:p>
            <a:r>
              <a:rPr lang="en-US" dirty="0" smtClean="0"/>
              <a:t>Single-day treatment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259" y="3072885"/>
            <a:ext cx="2070615" cy="207061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4447" y="3072884"/>
            <a:ext cx="2070615" cy="2070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300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Out of 835 treated:</a:t>
            </a:r>
          </a:p>
          <a:p>
            <a:pPr lvl="1"/>
            <a:r>
              <a:rPr lang="en-US" dirty="0" smtClean="0"/>
              <a:t>2.2% had neurological event or death</a:t>
            </a:r>
          </a:p>
          <a:p>
            <a:pPr lvl="1"/>
            <a:r>
              <a:rPr lang="en-US" dirty="0" smtClean="0"/>
              <a:t>5/835 had temporary neurological deficits</a:t>
            </a:r>
          </a:p>
          <a:p>
            <a:r>
              <a:rPr lang="en-US" dirty="0" smtClean="0"/>
              <a:t>SRS alone as “effective” as WBRT+SRS</a:t>
            </a:r>
          </a:p>
          <a:p>
            <a:pPr lvl="1"/>
            <a:r>
              <a:rPr lang="en-US" dirty="0" smtClean="0"/>
              <a:t>Higher relapse rate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712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Surgery planning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Sphere packing problem!</a:t>
                </a:r>
              </a:p>
              <a:p>
                <a:r>
                  <a:rPr lang="en-US" dirty="0" smtClean="0"/>
                  <a:t>Optimal (non-overlapping) is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</a:rPr>
                          <m:t>𝜋</m:t>
                        </m:r>
                      </m:num>
                      <m:den>
                        <m:r>
                          <a:rPr lang="en-US" b="0" i="1" smtClean="0">
                            <a:latin typeface="Cambria Math" charset="0"/>
                          </a:rPr>
                          <m:t>3√2</m:t>
                        </m:r>
                      </m:den>
                    </m:f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704" t="-23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3056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Treatment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927432" y="2387084"/>
            <a:ext cx="12891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586466"/>
                </a:solidFill>
                <a:latin typeface="PT Sans" charset="-52"/>
              </a:rPr>
              <a:t>menigioma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560815" y="1555077"/>
            <a:ext cx="14750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586466"/>
                </a:solidFill>
                <a:latin typeface="PT Sans" charset="-52"/>
              </a:rPr>
              <a:t>schwannoma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927432" y="1124487"/>
            <a:ext cx="20810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rgbClr val="586466"/>
                </a:solidFill>
                <a:latin typeface="PT Sans" charset="-52"/>
              </a:rPr>
              <a:t>pituitary adenomas</a:t>
            </a: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517219" y="3352455"/>
            <a:ext cx="8627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solidFill>
                  <a:srgbClr val="586466"/>
                </a:solidFill>
                <a:latin typeface="PT Sans" charset="-52"/>
              </a:rPr>
              <a:t>glioma</a:t>
            </a: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505689" y="2983123"/>
            <a:ext cx="12218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rgbClr val="586466"/>
                </a:solidFill>
                <a:latin typeface="PT Sans" charset="-52"/>
              </a:rPr>
              <a:t>melanoma</a:t>
            </a: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57200" y="2387084"/>
            <a:ext cx="24913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586466"/>
                </a:solidFill>
                <a:latin typeface="PT Sans" charset="-52"/>
              </a:rPr>
              <a:t>vascular malformations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8149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Vascular Malformations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Comparable treatments</a:t>
            </a:r>
          </a:p>
          <a:p>
            <a:r>
              <a:rPr lang="en-US" dirty="0" smtClean="0"/>
              <a:t>Lower dose from LINAC (16 vs 20 </a:t>
            </a:r>
            <a:r>
              <a:rPr lang="en-US" dirty="0" err="1" smtClean="0"/>
              <a:t>Gy</a:t>
            </a:r>
            <a:r>
              <a:rPr lang="en-US" dirty="0" smtClean="0"/>
              <a:t>)</a:t>
            </a:r>
          </a:p>
          <a:p>
            <a:r>
              <a:rPr lang="en-US" dirty="0" smtClean="0"/>
              <a:t>Equivalent effectiveness (72% vs 60% success, but not statistically significant)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625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itle Screen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: Meta Inf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Fancy Pictures">
  <a:themeElements>
    <a:clrScheme name="UT Theme 2013-10-16">
      <a:dk1>
        <a:srgbClr val="3D3D3F"/>
      </a:dk1>
      <a:lt1>
        <a:srgbClr val="FFFFFF"/>
      </a:lt1>
      <a:dk2>
        <a:srgbClr val="515151"/>
      </a:dk2>
      <a:lt2>
        <a:srgbClr val="EBE7DA"/>
      </a:lt2>
      <a:accent1>
        <a:srgbClr val="416884"/>
      </a:accent1>
      <a:accent2>
        <a:srgbClr val="60376B"/>
      </a:accent2>
      <a:accent3>
        <a:srgbClr val="F82D31"/>
      </a:accent3>
      <a:accent4>
        <a:srgbClr val="FA6F1C"/>
      </a:accent4>
      <a:accent5>
        <a:srgbClr val="A8BE4A"/>
      </a:accent5>
      <a:accent6>
        <a:srgbClr val="4A8370"/>
      </a:accent6>
      <a:hlink>
        <a:srgbClr val="0D4467"/>
      </a:hlink>
      <a:folHlink>
        <a:srgbClr val="33547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Charts">
  <a:themeElements>
    <a:clrScheme name="UT Theme 2013-10-16">
      <a:dk1>
        <a:srgbClr val="3D3D3F"/>
      </a:dk1>
      <a:lt1>
        <a:srgbClr val="FFFFFF"/>
      </a:lt1>
      <a:dk2>
        <a:srgbClr val="515151"/>
      </a:dk2>
      <a:lt2>
        <a:srgbClr val="EBE7DA"/>
      </a:lt2>
      <a:accent1>
        <a:srgbClr val="416884"/>
      </a:accent1>
      <a:accent2>
        <a:srgbClr val="60376B"/>
      </a:accent2>
      <a:accent3>
        <a:srgbClr val="F82D31"/>
      </a:accent3>
      <a:accent4>
        <a:srgbClr val="FA6F1C"/>
      </a:accent4>
      <a:accent5>
        <a:srgbClr val="A8BE4A"/>
      </a:accent5>
      <a:accent6>
        <a:srgbClr val="4A8370"/>
      </a:accent6>
      <a:hlink>
        <a:srgbClr val="0D4467"/>
      </a:hlink>
      <a:folHlink>
        <a:srgbClr val="33547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3136</TotalTime>
  <Words>778</Words>
  <Application>Microsoft Macintosh PowerPoint</Application>
  <PresentationFormat>On-screen Show (16:9)</PresentationFormat>
  <Paragraphs>97</Paragraphs>
  <Slides>16</Slides>
  <Notes>10</Notes>
  <HiddenSlides>3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Calibri</vt:lpstr>
      <vt:lpstr>Cambria Math</vt:lpstr>
      <vt:lpstr>Georgia</vt:lpstr>
      <vt:lpstr>PT Sans</vt:lpstr>
      <vt:lpstr>Arial</vt:lpstr>
      <vt:lpstr>Title Screens</vt:lpstr>
      <vt:lpstr>Content: Meta Info</vt:lpstr>
      <vt:lpstr>Fancy Pictures</vt:lpstr>
      <vt:lpstr>Charts</vt:lpstr>
      <vt:lpstr>Gamma Knife</vt:lpstr>
      <vt:lpstr>What is it?</vt:lpstr>
      <vt:lpstr>History</vt:lpstr>
      <vt:lpstr>Comparison with LINAC</vt:lpstr>
      <vt:lpstr>More comparison</vt:lpstr>
      <vt:lpstr>Advantages!</vt:lpstr>
      <vt:lpstr>Surgery planning</vt:lpstr>
      <vt:lpstr>Treatment</vt:lpstr>
      <vt:lpstr>Vascular Malformations</vt:lpstr>
      <vt:lpstr>Neural disorder treatment</vt:lpstr>
      <vt:lpstr>Trigeminal Neuralgia</vt:lpstr>
      <vt:lpstr>Parkinson Disease</vt:lpstr>
      <vt:lpstr>Epilepsy</vt:lpstr>
      <vt:lpstr>Obsessive Compulsive Disorder</vt:lpstr>
      <vt:lpstr>Functional effects?</vt:lpstr>
      <vt:lpstr>Questions</vt:lpstr>
    </vt:vector>
  </TitlesOfParts>
  <Manager/>
  <Company>University of Tennessee</Company>
  <LinksUpToDate>false</LinksUpToDate>
  <SharedDoc>false</SharedDoc>
  <HyperlinkBase/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 PowerPoint Template 2015 ver 1</dc:title>
  <dc:subject/>
  <dc:creator/>
  <cp:keywords/>
  <dc:description/>
  <cp:lastModifiedBy>Powers-Luhn, Justin R</cp:lastModifiedBy>
  <cp:revision>87</cp:revision>
  <dcterms:created xsi:type="dcterms:W3CDTF">2014-12-02T19:58:44Z</dcterms:created>
  <dcterms:modified xsi:type="dcterms:W3CDTF">2017-12-05T09:00:05Z</dcterms:modified>
  <cp:category/>
</cp:coreProperties>
</file>